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media/image1.jpeg" ContentType="image/jpeg"/>
  <Override PartName="/ppt/media/image2.jpeg" ContentType="image/jpeg"/>
  <Override PartName="/ppt/media/image5.png" ContentType="image/png"/>
  <Override PartName="/ppt/media/image3.jpeg" ContentType="image/jpeg"/>
  <Override PartName="/ppt/media/image4.jpeg" ContentType="image/jpeg"/>
  <Override PartName="/ppt/media/image8.jpeg" ContentType="image/jpeg"/>
  <Override PartName="/ppt/media/image6.png" ContentType="image/png"/>
  <Override PartName="/ppt/media/image7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5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6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6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6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44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13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44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uk-UA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uk-UA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1"/>
          <p:cNvGrpSpPr/>
          <p:nvPr/>
        </p:nvGrpSpPr>
        <p:grpSpPr>
          <a:xfrm>
            <a:off x="0" y="228600"/>
            <a:ext cx="2850840" cy="6638040"/>
            <a:chOff x="0" y="228600"/>
            <a:chExt cx="2850840" cy="6638040"/>
          </a:xfrm>
        </p:grpSpPr>
        <p:sp>
          <p:nvSpPr>
            <p:cNvPr id="1" name="CustomShape 2"/>
            <p:cNvSpPr/>
            <p:nvPr/>
          </p:nvSpPr>
          <p:spPr>
            <a:xfrm>
              <a:off x="0" y="2575080"/>
              <a:ext cx="100080" cy="62532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" name="CustomShape 3"/>
            <p:cNvSpPr/>
            <p:nvPr/>
          </p:nvSpPr>
          <p:spPr>
            <a:xfrm>
              <a:off x="128520" y="3156480"/>
              <a:ext cx="645840" cy="232164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" name="CustomShape 4"/>
            <p:cNvSpPr/>
            <p:nvPr/>
          </p:nvSpPr>
          <p:spPr>
            <a:xfrm>
              <a:off x="807120" y="5447160"/>
              <a:ext cx="608760" cy="141948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" name="CustomShape 5"/>
            <p:cNvSpPr/>
            <p:nvPr/>
          </p:nvSpPr>
          <p:spPr>
            <a:xfrm>
              <a:off x="959760" y="6503760"/>
              <a:ext cx="170640" cy="36288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" name="CustomShape 6"/>
            <p:cNvSpPr/>
            <p:nvPr/>
          </p:nvSpPr>
          <p:spPr>
            <a:xfrm>
              <a:off x="100800" y="3201120"/>
              <a:ext cx="821160" cy="332784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" name="CustomShape 7"/>
            <p:cNvSpPr/>
            <p:nvPr/>
          </p:nvSpPr>
          <p:spPr>
            <a:xfrm>
              <a:off x="22320" y="228600"/>
              <a:ext cx="105480" cy="292716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" name="CustomShape 8"/>
            <p:cNvSpPr/>
            <p:nvPr/>
          </p:nvSpPr>
          <p:spPr>
            <a:xfrm>
              <a:off x="78120" y="2944080"/>
              <a:ext cx="77400" cy="493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CustomShape 9"/>
            <p:cNvSpPr/>
            <p:nvPr/>
          </p:nvSpPr>
          <p:spPr>
            <a:xfrm>
              <a:off x="769680" y="5478840"/>
              <a:ext cx="189360" cy="102420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CustomShape 10"/>
            <p:cNvSpPr/>
            <p:nvPr/>
          </p:nvSpPr>
          <p:spPr>
            <a:xfrm>
              <a:off x="775440" y="1398960"/>
              <a:ext cx="2075400" cy="404748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" name="CustomShape 11"/>
            <p:cNvSpPr/>
            <p:nvPr/>
          </p:nvSpPr>
          <p:spPr>
            <a:xfrm>
              <a:off x="922680" y="6530040"/>
              <a:ext cx="161280" cy="33660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" name="CustomShape 12"/>
            <p:cNvSpPr/>
            <p:nvPr/>
          </p:nvSpPr>
          <p:spPr>
            <a:xfrm>
              <a:off x="769680" y="5359320"/>
              <a:ext cx="36720" cy="22104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" name="CustomShape 13"/>
            <p:cNvSpPr/>
            <p:nvPr/>
          </p:nvSpPr>
          <p:spPr>
            <a:xfrm>
              <a:off x="849960" y="6244560"/>
              <a:ext cx="237960" cy="62172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3" name="Group 14"/>
          <p:cNvGrpSpPr/>
          <p:nvPr/>
        </p:nvGrpSpPr>
        <p:grpSpPr>
          <a:xfrm>
            <a:off x="27360" y="-720"/>
            <a:ext cx="2355840" cy="6853320"/>
            <a:chOff x="27360" y="-720"/>
            <a:chExt cx="2355840" cy="6853320"/>
          </a:xfrm>
        </p:grpSpPr>
        <p:sp>
          <p:nvSpPr>
            <p:cNvPr id="14" name="CustomShape 15"/>
            <p:cNvSpPr/>
            <p:nvPr/>
          </p:nvSpPr>
          <p:spPr>
            <a:xfrm>
              <a:off x="27360" y="-720"/>
              <a:ext cx="493560" cy="440028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" name="CustomShape 16"/>
            <p:cNvSpPr/>
            <p:nvPr/>
          </p:nvSpPr>
          <p:spPr>
            <a:xfrm>
              <a:off x="550440" y="4316400"/>
              <a:ext cx="422640" cy="158004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" name="CustomShape 17"/>
            <p:cNvSpPr/>
            <p:nvPr/>
          </p:nvSpPr>
          <p:spPr>
            <a:xfrm>
              <a:off x="1006200" y="5862600"/>
              <a:ext cx="430200" cy="99000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" name="CustomShape 18"/>
            <p:cNvSpPr/>
            <p:nvPr/>
          </p:nvSpPr>
          <p:spPr>
            <a:xfrm>
              <a:off x="521640" y="4364280"/>
              <a:ext cx="551160" cy="223524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" name="CustomShape 19"/>
            <p:cNvSpPr/>
            <p:nvPr/>
          </p:nvSpPr>
          <p:spPr>
            <a:xfrm>
              <a:off x="468000" y="1289160"/>
              <a:ext cx="173520" cy="302652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" name="CustomShape 20"/>
            <p:cNvSpPr/>
            <p:nvPr/>
          </p:nvSpPr>
          <p:spPr>
            <a:xfrm>
              <a:off x="1111680" y="6571440"/>
              <a:ext cx="133560" cy="28080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" name="CustomShape 21"/>
            <p:cNvSpPr/>
            <p:nvPr/>
          </p:nvSpPr>
          <p:spPr>
            <a:xfrm>
              <a:off x="502560" y="4107600"/>
              <a:ext cx="81720" cy="51084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" name="CustomShape 22"/>
            <p:cNvSpPr/>
            <p:nvPr/>
          </p:nvSpPr>
          <p:spPr>
            <a:xfrm>
              <a:off x="973800" y="3145680"/>
              <a:ext cx="1409400" cy="271620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" name="CustomShape 23"/>
            <p:cNvSpPr/>
            <p:nvPr/>
          </p:nvSpPr>
          <p:spPr>
            <a:xfrm>
              <a:off x="1073520" y="6600240"/>
              <a:ext cx="119880" cy="25236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" name="CustomShape 24"/>
            <p:cNvSpPr/>
            <p:nvPr/>
          </p:nvSpPr>
          <p:spPr>
            <a:xfrm>
              <a:off x="973800" y="5897160"/>
              <a:ext cx="137160" cy="67356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" name="CustomShape 25"/>
            <p:cNvSpPr/>
            <p:nvPr/>
          </p:nvSpPr>
          <p:spPr>
            <a:xfrm>
              <a:off x="973800" y="5772600"/>
              <a:ext cx="37440" cy="22716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" name="CustomShape 26"/>
            <p:cNvSpPr/>
            <p:nvPr/>
          </p:nvSpPr>
          <p:spPr>
            <a:xfrm>
              <a:off x="1006200" y="6322680"/>
              <a:ext cx="209880" cy="52992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6" name="CustomShape 27"/>
          <p:cNvSpPr/>
          <p:nvPr/>
        </p:nvSpPr>
        <p:spPr>
          <a:xfrm>
            <a:off x="0" y="0"/>
            <a:ext cx="182160" cy="685728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56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7" name="CustomShape 28"/>
          <p:cNvSpPr/>
          <p:nvPr/>
        </p:nvSpPr>
        <p:spPr>
          <a:xfrm>
            <a:off x="0" y="4323960"/>
            <a:ext cx="1743840" cy="777960"/>
          </a:xfrm>
          <a:custGeom>
            <a:avLst/>
            <a:gdLst/>
            <a:ahLst/>
            <a:rect l="l" t="t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" name="PlaceHolder 29"/>
          <p:cNvSpPr>
            <a:spLocks noGrp="1"/>
          </p:cNvSpPr>
          <p:nvPr>
            <p:ph type="title"/>
          </p:nvPr>
        </p:nvSpPr>
        <p:spPr>
          <a:xfrm>
            <a:off x="2593080" y="691560"/>
            <a:ext cx="8911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uk-UA" sz="1800" spc="-1" strike="noStrike">
                <a:latin typeface="Arial"/>
              </a:rPr>
              <a:t>Click to edit the title text format</a:t>
            </a:r>
            <a:endParaRPr b="0" lang="uk-UA" sz="1800" spc="-1" strike="noStrike">
              <a:latin typeface="Arial"/>
            </a:endParaRPr>
          </a:p>
        </p:txBody>
      </p:sp>
      <p:sp>
        <p:nvSpPr>
          <p:cNvPr id="29" name="PlaceHolder 30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3200" spc="-1" strike="noStrike">
                <a:latin typeface="Arial"/>
              </a:rPr>
              <a:t>Click to edit the outline text format</a:t>
            </a:r>
            <a:endParaRPr b="0" lang="uk-UA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uk-UA" sz="2800" spc="-1" strike="noStrike">
                <a:latin typeface="Arial"/>
              </a:rPr>
              <a:t>Second Outline Level</a:t>
            </a:r>
            <a:endParaRPr b="0" lang="uk-UA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400" spc="-1" strike="noStrike">
                <a:latin typeface="Arial"/>
              </a:rPr>
              <a:t>Third Outline Level</a:t>
            </a:r>
            <a:endParaRPr b="0" lang="uk-UA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uk-UA" sz="2000" spc="-1" strike="noStrike">
                <a:latin typeface="Arial"/>
              </a:rPr>
              <a:t>Fourth Outline Level</a:t>
            </a:r>
            <a:endParaRPr b="0" lang="uk-UA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latin typeface="Arial"/>
              </a:rPr>
              <a:t>Fifth Outline Level</a:t>
            </a:r>
            <a:endParaRPr b="0" lang="uk-UA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latin typeface="Arial"/>
              </a:rPr>
              <a:t>Sixth Outline Level</a:t>
            </a:r>
            <a:endParaRPr b="0" lang="uk-UA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latin typeface="Arial"/>
              </a:rPr>
              <a:t>Seventh Outline Level</a:t>
            </a:r>
            <a:endParaRPr b="0" lang="uk-UA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1"/>
          <p:cNvGrpSpPr/>
          <p:nvPr/>
        </p:nvGrpSpPr>
        <p:grpSpPr>
          <a:xfrm>
            <a:off x="0" y="228600"/>
            <a:ext cx="2850840" cy="6638040"/>
            <a:chOff x="0" y="228600"/>
            <a:chExt cx="2850840" cy="6638040"/>
          </a:xfrm>
        </p:grpSpPr>
        <p:sp>
          <p:nvSpPr>
            <p:cNvPr id="67" name="CustomShape 2"/>
            <p:cNvSpPr/>
            <p:nvPr/>
          </p:nvSpPr>
          <p:spPr>
            <a:xfrm>
              <a:off x="0" y="2575080"/>
              <a:ext cx="100080" cy="62532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" name="CustomShape 3"/>
            <p:cNvSpPr/>
            <p:nvPr/>
          </p:nvSpPr>
          <p:spPr>
            <a:xfrm>
              <a:off x="128520" y="3156480"/>
              <a:ext cx="645840" cy="232164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" name="CustomShape 4"/>
            <p:cNvSpPr/>
            <p:nvPr/>
          </p:nvSpPr>
          <p:spPr>
            <a:xfrm>
              <a:off x="807120" y="5447160"/>
              <a:ext cx="608760" cy="141948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" name="CustomShape 5"/>
            <p:cNvSpPr/>
            <p:nvPr/>
          </p:nvSpPr>
          <p:spPr>
            <a:xfrm>
              <a:off x="959760" y="6503760"/>
              <a:ext cx="170640" cy="36288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" name="CustomShape 6"/>
            <p:cNvSpPr/>
            <p:nvPr/>
          </p:nvSpPr>
          <p:spPr>
            <a:xfrm>
              <a:off x="100800" y="3201120"/>
              <a:ext cx="821160" cy="332784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" name="CustomShape 7"/>
            <p:cNvSpPr/>
            <p:nvPr/>
          </p:nvSpPr>
          <p:spPr>
            <a:xfrm>
              <a:off x="22320" y="228600"/>
              <a:ext cx="105480" cy="292716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" name="CustomShape 8"/>
            <p:cNvSpPr/>
            <p:nvPr/>
          </p:nvSpPr>
          <p:spPr>
            <a:xfrm>
              <a:off x="78120" y="2944080"/>
              <a:ext cx="77400" cy="493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" name="CustomShape 9"/>
            <p:cNvSpPr/>
            <p:nvPr/>
          </p:nvSpPr>
          <p:spPr>
            <a:xfrm>
              <a:off x="769680" y="5478840"/>
              <a:ext cx="189360" cy="102420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" name="CustomShape 10"/>
            <p:cNvSpPr/>
            <p:nvPr/>
          </p:nvSpPr>
          <p:spPr>
            <a:xfrm>
              <a:off x="775440" y="1398960"/>
              <a:ext cx="2075400" cy="404748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" name="CustomShape 11"/>
            <p:cNvSpPr/>
            <p:nvPr/>
          </p:nvSpPr>
          <p:spPr>
            <a:xfrm>
              <a:off x="922680" y="6530040"/>
              <a:ext cx="161280" cy="33660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" name="CustomShape 12"/>
            <p:cNvSpPr/>
            <p:nvPr/>
          </p:nvSpPr>
          <p:spPr>
            <a:xfrm>
              <a:off x="769680" y="5359320"/>
              <a:ext cx="36720" cy="22104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" name="CustomShape 13"/>
            <p:cNvSpPr/>
            <p:nvPr/>
          </p:nvSpPr>
          <p:spPr>
            <a:xfrm>
              <a:off x="849960" y="6244560"/>
              <a:ext cx="237960" cy="62172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79" name="Group 14"/>
          <p:cNvGrpSpPr/>
          <p:nvPr/>
        </p:nvGrpSpPr>
        <p:grpSpPr>
          <a:xfrm>
            <a:off x="27360" y="-720"/>
            <a:ext cx="2355840" cy="6853320"/>
            <a:chOff x="27360" y="-720"/>
            <a:chExt cx="2355840" cy="6853320"/>
          </a:xfrm>
        </p:grpSpPr>
        <p:sp>
          <p:nvSpPr>
            <p:cNvPr id="80" name="CustomShape 15"/>
            <p:cNvSpPr/>
            <p:nvPr/>
          </p:nvSpPr>
          <p:spPr>
            <a:xfrm>
              <a:off x="27360" y="-720"/>
              <a:ext cx="493560" cy="440028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" name="CustomShape 16"/>
            <p:cNvSpPr/>
            <p:nvPr/>
          </p:nvSpPr>
          <p:spPr>
            <a:xfrm>
              <a:off x="550440" y="4316400"/>
              <a:ext cx="422640" cy="158004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" name="CustomShape 17"/>
            <p:cNvSpPr/>
            <p:nvPr/>
          </p:nvSpPr>
          <p:spPr>
            <a:xfrm>
              <a:off x="1006200" y="5862600"/>
              <a:ext cx="430200" cy="99000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" name="CustomShape 18"/>
            <p:cNvSpPr/>
            <p:nvPr/>
          </p:nvSpPr>
          <p:spPr>
            <a:xfrm>
              <a:off x="521640" y="4364280"/>
              <a:ext cx="551160" cy="223524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" name="CustomShape 19"/>
            <p:cNvSpPr/>
            <p:nvPr/>
          </p:nvSpPr>
          <p:spPr>
            <a:xfrm>
              <a:off x="468000" y="1289160"/>
              <a:ext cx="173520" cy="302652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" name="CustomShape 20"/>
            <p:cNvSpPr/>
            <p:nvPr/>
          </p:nvSpPr>
          <p:spPr>
            <a:xfrm>
              <a:off x="1111680" y="6571440"/>
              <a:ext cx="133560" cy="28080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" name="CustomShape 21"/>
            <p:cNvSpPr/>
            <p:nvPr/>
          </p:nvSpPr>
          <p:spPr>
            <a:xfrm>
              <a:off x="502560" y="4107600"/>
              <a:ext cx="81720" cy="51084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7" name="CustomShape 22"/>
            <p:cNvSpPr/>
            <p:nvPr/>
          </p:nvSpPr>
          <p:spPr>
            <a:xfrm>
              <a:off x="973800" y="3145680"/>
              <a:ext cx="1409400" cy="271620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8" name="CustomShape 23"/>
            <p:cNvSpPr/>
            <p:nvPr/>
          </p:nvSpPr>
          <p:spPr>
            <a:xfrm>
              <a:off x="1073520" y="6600240"/>
              <a:ext cx="119880" cy="25236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" name="CustomShape 24"/>
            <p:cNvSpPr/>
            <p:nvPr/>
          </p:nvSpPr>
          <p:spPr>
            <a:xfrm>
              <a:off x="973800" y="5897160"/>
              <a:ext cx="137160" cy="67356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" name="CustomShape 25"/>
            <p:cNvSpPr/>
            <p:nvPr/>
          </p:nvSpPr>
          <p:spPr>
            <a:xfrm>
              <a:off x="973800" y="5772600"/>
              <a:ext cx="37440" cy="22716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" name="CustomShape 26"/>
            <p:cNvSpPr/>
            <p:nvPr/>
          </p:nvSpPr>
          <p:spPr>
            <a:xfrm>
              <a:off x="1006200" y="6322680"/>
              <a:ext cx="209880" cy="52992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2" name="CustomShape 27"/>
          <p:cNvSpPr/>
          <p:nvPr/>
        </p:nvSpPr>
        <p:spPr>
          <a:xfrm>
            <a:off x="0" y="0"/>
            <a:ext cx="182160" cy="685728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56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3" name="CustomShape 28"/>
          <p:cNvSpPr/>
          <p:nvPr/>
        </p:nvSpPr>
        <p:spPr>
          <a:xfrm flipV="1">
            <a:off x="-3600" y="712800"/>
            <a:ext cx="1587960" cy="50652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PlaceHolder 29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uk-UA" sz="4400" spc="-1" strike="noStrike">
                <a:latin typeface="Arial"/>
              </a:rPr>
              <a:t>Click to edit the title text format</a:t>
            </a:r>
            <a:endParaRPr b="0" lang="uk-UA" sz="4400" spc="-1" strike="noStrike">
              <a:latin typeface="Arial"/>
            </a:endParaRPr>
          </a:p>
        </p:txBody>
      </p:sp>
      <p:sp>
        <p:nvSpPr>
          <p:cNvPr id="95" name="PlaceHolder 30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3200" spc="-1" strike="noStrike">
                <a:latin typeface="Arial"/>
              </a:rPr>
              <a:t>Click to edit the outline text format</a:t>
            </a:r>
            <a:endParaRPr b="0" lang="uk-UA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uk-UA" sz="2800" spc="-1" strike="noStrike">
                <a:latin typeface="Arial"/>
              </a:rPr>
              <a:t>Second Outline Level</a:t>
            </a:r>
            <a:endParaRPr b="0" lang="uk-UA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400" spc="-1" strike="noStrike">
                <a:latin typeface="Arial"/>
              </a:rPr>
              <a:t>Third Outline Level</a:t>
            </a:r>
            <a:endParaRPr b="0" lang="uk-UA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uk-UA" sz="2000" spc="-1" strike="noStrike">
                <a:latin typeface="Arial"/>
              </a:rPr>
              <a:t>Fourth Outline Level</a:t>
            </a:r>
            <a:endParaRPr b="0" lang="uk-UA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latin typeface="Arial"/>
              </a:rPr>
              <a:t>Fifth Outline Level</a:t>
            </a:r>
            <a:endParaRPr b="0" lang="uk-UA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latin typeface="Arial"/>
              </a:rPr>
              <a:t>Sixth Outline Level</a:t>
            </a:r>
            <a:endParaRPr b="0" lang="uk-UA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uk-UA" sz="2000" spc="-1" strike="noStrike">
                <a:latin typeface="Arial"/>
              </a:rPr>
              <a:t>Seventh Outline Level</a:t>
            </a:r>
            <a:endParaRPr b="0" lang="uk-UA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68000"/>
          </a:blip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1528200" y="1407960"/>
            <a:ext cx="9352440" cy="2289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100000"/>
              </a:lnSpc>
            </a:pPr>
            <a:r>
              <a:rPr b="0" lang="uk-UA" sz="4800" spc="-1" strike="noStrike">
                <a:solidFill>
                  <a:srgbClr val="262626"/>
                </a:solidFill>
                <a:latin typeface="Times New Roman"/>
              </a:rPr>
              <a:t>Курсова робота на тему:</a:t>
            </a:r>
            <a:br/>
            <a:r>
              <a:rPr b="0" lang="uk-UA" sz="4800" spc="-1" strike="noStrike">
                <a:solidFill>
                  <a:srgbClr val="262626"/>
                </a:solidFill>
                <a:latin typeface="Times New Roman"/>
              </a:rPr>
              <a:t>“Інтернет-магазин: Ноутбуків”</a:t>
            </a:r>
            <a:endParaRPr b="0" lang="uk-UA" sz="4800" spc="-1" strike="noStrike">
              <a:latin typeface="Arial"/>
            </a:endParaRPr>
          </a:p>
        </p:txBody>
      </p:sp>
      <p:sp>
        <p:nvSpPr>
          <p:cNvPr id="133" name="CustomShape 2"/>
          <p:cNvSpPr/>
          <p:nvPr/>
        </p:nvSpPr>
        <p:spPr>
          <a:xfrm>
            <a:off x="4040640" y="4849920"/>
            <a:ext cx="5160600" cy="1622880"/>
          </a:xfrm>
          <a:prstGeom prst="rect">
            <a:avLst/>
          </a:prstGeom>
          <a:blipFill rotWithShape="0">
            <a:blip r:embed="rId2"/>
            <a:tile/>
          </a:blip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ctr">
              <a:lnSpc>
                <a:spcPct val="100000"/>
              </a:lnSpc>
              <a:spcBef>
                <a:spcPts val="1001"/>
              </a:spcBef>
            </a:pPr>
            <a:r>
              <a:rPr b="0" lang="uk-UA" sz="1800" spc="-1" strike="noStrike">
                <a:solidFill>
                  <a:srgbClr val="000000"/>
                </a:solidFill>
                <a:latin typeface="Times New Roman"/>
              </a:rPr>
              <a:t>Виконав студент групи ІПЗ-23-5</a:t>
            </a:r>
            <a:endParaRPr b="0" lang="uk-UA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</a:pPr>
            <a:r>
              <a:rPr b="0" lang="uk-UA" sz="1800" spc="-1" strike="noStrike">
                <a:solidFill>
                  <a:srgbClr val="000000"/>
                </a:solidFill>
                <a:latin typeface="Times New Roman"/>
              </a:rPr>
              <a:t>Малівський Віктор Андрійович</a:t>
            </a:r>
            <a:endParaRPr b="0" lang="uk-UA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</a:pPr>
            <a:r>
              <a:rPr b="0" lang="uk-UA" sz="1800" spc="-1" strike="noStrike">
                <a:solidFill>
                  <a:srgbClr val="000000"/>
                </a:solidFill>
                <a:latin typeface="Times New Roman"/>
              </a:rPr>
              <a:t>Керівник: Чижмотря Олена Геннадіївна</a:t>
            </a:r>
            <a:endParaRPr b="0" lang="uk-UA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</a:pPr>
            <a:r>
              <a:rPr b="0" lang="uk-UA" sz="1800" spc="-1" strike="noStrike">
                <a:solidFill>
                  <a:srgbClr val="000000"/>
                </a:solidFill>
                <a:latin typeface="Times New Roman"/>
              </a:rPr>
              <a:t>ДУ «Житомирська політехніка»</a:t>
            </a:r>
            <a:endParaRPr b="0" lang="uk-UA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</a:pPr>
            <a:endParaRPr b="0" lang="uk-UA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67000"/>
          </a:blip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1663920" y="362880"/>
            <a:ext cx="3125160" cy="1116720"/>
          </a:xfrm>
          <a:prstGeom prst="rect">
            <a:avLst/>
          </a:prstGeom>
          <a:solidFill>
            <a:srgbClr val="a53010">
              <a:alpha val="24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uk-UA" sz="3200" spc="-1" strike="noStrike">
                <a:solidFill>
                  <a:srgbClr val="262626"/>
                </a:solidFill>
                <a:latin typeface="Times New Roman"/>
              </a:rPr>
              <a:t>Актуальність теми</a:t>
            </a:r>
            <a:endParaRPr b="0" lang="uk-UA" sz="3200" spc="-1" strike="noStrike">
              <a:latin typeface="Arial"/>
            </a:endParaRPr>
          </a:p>
        </p:txBody>
      </p:sp>
      <p:sp>
        <p:nvSpPr>
          <p:cNvPr id="135" name="CustomShape 2"/>
          <p:cNvSpPr/>
          <p:nvPr/>
        </p:nvSpPr>
        <p:spPr>
          <a:xfrm>
            <a:off x="1008000" y="1806480"/>
            <a:ext cx="10754280" cy="438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28000"/>
          </a:bodyPr>
          <a:p>
            <a:pPr>
              <a:lnSpc>
                <a:spcPct val="100000"/>
              </a:lnSpc>
              <a:spcBef>
                <a:spcPts val="1001"/>
              </a:spcBef>
            </a:pPr>
            <a:endParaRPr b="0" lang="uk-UA" sz="1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b="0" lang="uk-UA" sz="3500" spc="-1" strike="noStrike">
                <a:solidFill>
                  <a:srgbClr val="404040"/>
                </a:solidFill>
                <a:latin typeface="Century Gothic"/>
              </a:rPr>
              <a:t> </a:t>
            </a:r>
            <a:r>
              <a:rPr b="0" lang="uk-UA" sz="3500" spc="-1" strike="noStrike">
                <a:solidFill>
                  <a:srgbClr val="404040"/>
                </a:solidFill>
                <a:latin typeface="Century Gothic"/>
              </a:rPr>
              <a:t>Зростання ринку e-commerce - збільшення онлайн-продажів комп'ютерної техніки на 40-60% щорічно, перехід від традиційних магазинів до онлайн-формату</a:t>
            </a:r>
            <a:endParaRPr b="0" lang="uk-UA" sz="35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b="0" lang="uk-UA" sz="3500" spc="-1" strike="noStrike">
                <a:solidFill>
                  <a:srgbClr val="404040"/>
                </a:solidFill>
                <a:latin typeface="Century Gothic"/>
              </a:rPr>
              <a:t> </a:t>
            </a:r>
            <a:r>
              <a:rPr b="0" lang="uk-UA" sz="3500" spc="-1" strike="noStrike">
                <a:solidFill>
                  <a:srgbClr val="404040"/>
                </a:solidFill>
                <a:latin typeface="Century Gothic"/>
              </a:rPr>
              <a:t>Попит на ноутбуки - дистанційна робота та навчання, розвиток IT-сектору, необхідність порівняння складних технічних характеристик</a:t>
            </a:r>
            <a:endParaRPr b="0" lang="uk-UA" sz="35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b="0" lang="uk-UA" sz="3500" spc="-1" strike="noStrike">
                <a:solidFill>
                  <a:srgbClr val="404040"/>
                </a:solidFill>
                <a:latin typeface="Century Gothic"/>
              </a:rPr>
              <a:t> </a:t>
            </a:r>
            <a:r>
              <a:rPr b="0" lang="uk-UA" sz="3500" spc="-1" strike="noStrike">
                <a:solidFill>
                  <a:srgbClr val="404040"/>
                </a:solidFill>
                <a:latin typeface="Century Gothic"/>
              </a:rPr>
              <a:t>Технічні вимоги - швидкість завантаження до 2 секунд, підтримка 1000+ одночасних користувачів, адаптивність під всі пристрої</a:t>
            </a:r>
            <a:endParaRPr b="0" lang="uk-UA" sz="35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b="0" lang="uk-UA" sz="3500" spc="-1" strike="noStrike">
                <a:solidFill>
                  <a:srgbClr val="404040"/>
                </a:solidFill>
                <a:latin typeface="Century Gothic"/>
              </a:rPr>
              <a:t> </a:t>
            </a:r>
            <a:r>
              <a:rPr b="0" lang="uk-UA" sz="3500" spc="-1" strike="noStrike">
                <a:solidFill>
                  <a:srgbClr val="404040"/>
                </a:solidFill>
                <a:latin typeface="Century Gothic"/>
              </a:rPr>
              <a:t>Проблеми конкурентів - Rozetka (складний інтерфейс), Comfy (повільна робота), Brain (застарілий дизайн)</a:t>
            </a:r>
            <a:endParaRPr b="0" lang="uk-UA" sz="35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b="0" lang="uk-UA" sz="3500" spc="-1" strike="noStrike">
                <a:solidFill>
                  <a:srgbClr val="404040"/>
                </a:solidFill>
                <a:latin typeface="Century Gothic"/>
              </a:rPr>
              <a:t> </a:t>
            </a:r>
            <a:r>
              <a:rPr b="0" lang="uk-UA" sz="3500" spc="-1" strike="noStrike">
                <a:solidFill>
                  <a:srgbClr val="404040"/>
                </a:solidFill>
                <a:latin typeface="Century Gothic"/>
              </a:rPr>
              <a:t>Рішення - використання сучасних технологій: PHP 8.4 + MVC архітектура, AJAX для швидкої взаємодії, буферизація для оптимізації</a:t>
            </a:r>
            <a:endParaRPr b="0" lang="uk-UA" sz="35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uk-UA" sz="3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68000"/>
          </a:blip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5511600" y="-43560"/>
            <a:ext cx="1614240" cy="48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30000"/>
          </a:bodyPr>
          <a:p>
            <a:pPr algn="ctr">
              <a:lnSpc>
                <a:spcPct val="100000"/>
              </a:lnSpc>
            </a:pPr>
            <a:r>
              <a:rPr b="0" lang="uk-UA" sz="2800" spc="-1" strike="noStrike">
                <a:solidFill>
                  <a:srgbClr val="262626"/>
                </a:solidFill>
                <a:latin typeface="Century Gothic"/>
              </a:rPr>
              <a:t>Аналоги</a:t>
            </a:r>
            <a:endParaRPr b="0" lang="uk-UA" sz="2800" spc="-1" strike="noStrike">
              <a:latin typeface="Arial"/>
            </a:endParaRPr>
          </a:p>
        </p:txBody>
      </p:sp>
      <p:pic>
        <p:nvPicPr>
          <p:cNvPr id="137" name="" descr=""/>
          <p:cNvPicPr/>
          <p:nvPr/>
        </p:nvPicPr>
        <p:blipFill>
          <a:blip r:embed="rId2"/>
          <a:stretch/>
        </p:blipFill>
        <p:spPr>
          <a:xfrm>
            <a:off x="216000" y="576000"/>
            <a:ext cx="6504120" cy="3095640"/>
          </a:xfrm>
          <a:prstGeom prst="rect">
            <a:avLst/>
          </a:prstGeom>
          <a:ln>
            <a:noFill/>
          </a:ln>
        </p:spPr>
      </p:pic>
      <p:pic>
        <p:nvPicPr>
          <p:cNvPr id="138" name="" descr=""/>
          <p:cNvPicPr/>
          <p:nvPr/>
        </p:nvPicPr>
        <p:blipFill>
          <a:blip r:embed="rId3"/>
          <a:stretch/>
        </p:blipFill>
        <p:spPr>
          <a:xfrm>
            <a:off x="6719040" y="549000"/>
            <a:ext cx="5550120" cy="3122640"/>
          </a:xfrm>
          <a:prstGeom prst="rect">
            <a:avLst/>
          </a:prstGeom>
          <a:ln>
            <a:noFill/>
          </a:ln>
        </p:spPr>
      </p:pic>
      <p:pic>
        <p:nvPicPr>
          <p:cNvPr id="139" name="" descr=""/>
          <p:cNvPicPr/>
          <p:nvPr/>
        </p:nvPicPr>
        <p:blipFill>
          <a:blip r:embed="rId4"/>
          <a:stretch/>
        </p:blipFill>
        <p:spPr>
          <a:xfrm>
            <a:off x="2801520" y="3744000"/>
            <a:ext cx="6414120" cy="3044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68000"/>
          </a:blip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3551040" y="0"/>
            <a:ext cx="4605480" cy="710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uk-UA" sz="3600" spc="-1" strike="noStrike">
                <a:solidFill>
                  <a:srgbClr val="262626"/>
                </a:solidFill>
                <a:latin typeface="Century Gothic"/>
              </a:rPr>
              <a:t>Засоби розробки</a:t>
            </a:r>
            <a:endParaRPr b="0" lang="uk-UA" sz="3600" spc="-1" strike="noStrike"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358200" y="2979000"/>
            <a:ext cx="3004920" cy="91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uk-UA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Серверна мова програмування для backend-логіки</a:t>
            </a:r>
            <a:endParaRPr b="0" lang="uk-UA" sz="1800" spc="-1" strike="noStrike">
              <a:latin typeface="Arial"/>
            </a:endParaRPr>
          </a:p>
        </p:txBody>
      </p:sp>
      <p:sp>
        <p:nvSpPr>
          <p:cNvPr id="142" name="CustomShape 3"/>
          <p:cNvSpPr/>
          <p:nvPr/>
        </p:nvSpPr>
        <p:spPr>
          <a:xfrm>
            <a:off x="1187640" y="2046600"/>
            <a:ext cx="304200" cy="30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CustomShape 4"/>
          <p:cNvSpPr/>
          <p:nvPr/>
        </p:nvSpPr>
        <p:spPr>
          <a:xfrm>
            <a:off x="4188600" y="3078000"/>
            <a:ext cx="300492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uk-UA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Програмне середовище PhpStorm</a:t>
            </a:r>
            <a:endParaRPr b="0" lang="uk-UA" sz="1800" spc="-1" strike="noStrike">
              <a:latin typeface="Arial"/>
            </a:endParaRPr>
          </a:p>
        </p:txBody>
      </p:sp>
      <p:sp>
        <p:nvSpPr>
          <p:cNvPr id="144" name="CustomShape 5"/>
          <p:cNvSpPr/>
          <p:nvPr/>
        </p:nvSpPr>
        <p:spPr>
          <a:xfrm>
            <a:off x="8009640" y="3078000"/>
            <a:ext cx="313236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uk-UA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Cистема управління базою даних</a:t>
            </a:r>
            <a:endParaRPr b="0" lang="uk-UA" sz="1800" spc="-1" strike="noStrike">
              <a:latin typeface="Arial"/>
            </a:endParaRPr>
          </a:p>
        </p:txBody>
      </p:sp>
      <p:sp>
        <p:nvSpPr>
          <p:cNvPr id="145" name="CustomShape 6"/>
          <p:cNvSpPr/>
          <p:nvPr/>
        </p:nvSpPr>
        <p:spPr>
          <a:xfrm>
            <a:off x="8143920" y="5976000"/>
            <a:ext cx="323172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uk-UA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Cтилізація та адаптивний дизайн інтерфейсу</a:t>
            </a:r>
            <a:endParaRPr b="0" lang="uk-UA" sz="1800" spc="-1" strike="noStrike"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2"/>
          <a:stretch/>
        </p:blipFill>
        <p:spPr>
          <a:xfrm>
            <a:off x="576000" y="1080000"/>
            <a:ext cx="2591640" cy="1727640"/>
          </a:xfrm>
          <a:prstGeom prst="rect">
            <a:avLst/>
          </a:prstGeom>
          <a:ln>
            <a:noFill/>
          </a:ln>
        </p:spPr>
      </p:pic>
      <p:pic>
        <p:nvPicPr>
          <p:cNvPr id="147" name="" descr=""/>
          <p:cNvPicPr/>
          <p:nvPr/>
        </p:nvPicPr>
        <p:blipFill>
          <a:blip r:embed="rId3"/>
          <a:stretch/>
        </p:blipFill>
        <p:spPr>
          <a:xfrm>
            <a:off x="4064760" y="1048680"/>
            <a:ext cx="3278880" cy="1830960"/>
          </a:xfrm>
          <a:prstGeom prst="rect">
            <a:avLst/>
          </a:prstGeom>
          <a:ln>
            <a:noFill/>
          </a:ln>
        </p:spPr>
      </p:pic>
      <p:pic>
        <p:nvPicPr>
          <p:cNvPr id="148" name="" descr=""/>
          <p:cNvPicPr/>
          <p:nvPr/>
        </p:nvPicPr>
        <p:blipFill>
          <a:blip r:embed="rId4"/>
          <a:stretch/>
        </p:blipFill>
        <p:spPr>
          <a:xfrm>
            <a:off x="7991640" y="1008000"/>
            <a:ext cx="3744000" cy="1871640"/>
          </a:xfrm>
          <a:prstGeom prst="rect">
            <a:avLst/>
          </a:prstGeom>
          <a:ln>
            <a:noFill/>
          </a:ln>
        </p:spPr>
      </p:pic>
      <p:sp>
        <p:nvSpPr>
          <p:cNvPr id="149" name="CustomShape 7"/>
          <p:cNvSpPr/>
          <p:nvPr/>
        </p:nvSpPr>
        <p:spPr>
          <a:xfrm>
            <a:off x="4464000" y="5832000"/>
            <a:ext cx="266364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uk-UA" sz="1800" spc="-1" strike="noStrike">
                <a:latin typeface="Century Gothic"/>
              </a:rPr>
              <a:t>Веб-сервер для розгортання</a:t>
            </a:r>
            <a:endParaRPr b="0" lang="uk-UA" sz="1800" spc="-1" strike="noStrike">
              <a:latin typeface="Arial"/>
            </a:endParaRPr>
          </a:p>
        </p:txBody>
      </p:sp>
      <p:pic>
        <p:nvPicPr>
          <p:cNvPr id="150" name="" descr=""/>
          <p:cNvPicPr/>
          <p:nvPr/>
        </p:nvPicPr>
        <p:blipFill>
          <a:blip r:embed="rId5"/>
          <a:stretch/>
        </p:blipFill>
        <p:spPr>
          <a:xfrm>
            <a:off x="3882240" y="4032000"/>
            <a:ext cx="3893400" cy="1649520"/>
          </a:xfrm>
          <a:prstGeom prst="rect">
            <a:avLst/>
          </a:prstGeom>
          <a:ln>
            <a:noFill/>
          </a:ln>
        </p:spPr>
      </p:pic>
      <p:pic>
        <p:nvPicPr>
          <p:cNvPr id="151" name="" descr=""/>
          <p:cNvPicPr/>
          <p:nvPr/>
        </p:nvPicPr>
        <p:blipFill>
          <a:blip r:embed="rId6"/>
          <a:stretch/>
        </p:blipFill>
        <p:spPr>
          <a:xfrm>
            <a:off x="8136000" y="3770640"/>
            <a:ext cx="3237840" cy="2133000"/>
          </a:xfrm>
          <a:prstGeom prst="rect">
            <a:avLst/>
          </a:prstGeom>
          <a:ln>
            <a:noFill/>
          </a:ln>
        </p:spPr>
      </p:pic>
      <p:sp>
        <p:nvSpPr>
          <p:cNvPr id="152" name="CustomShape 8"/>
          <p:cNvSpPr/>
          <p:nvPr/>
        </p:nvSpPr>
        <p:spPr>
          <a:xfrm>
            <a:off x="864000" y="5709240"/>
            <a:ext cx="251964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uk-UA" sz="1800" spc="-1" strike="noStrike">
                <a:latin typeface="Century Gothic"/>
              </a:rPr>
              <a:t>Інтерактивність</a:t>
            </a:r>
            <a:r>
              <a:rPr b="0" lang="uk-UA" sz="1800" spc="-1" strike="noStrike">
                <a:latin typeface="Arial"/>
              </a:rPr>
              <a:t> та AJAX-запити</a:t>
            </a:r>
            <a:endParaRPr b="0" lang="uk-UA" sz="1800" spc="-1" strike="noStrike">
              <a:latin typeface="Arial"/>
            </a:endParaRPr>
          </a:p>
        </p:txBody>
      </p:sp>
      <p:pic>
        <p:nvPicPr>
          <p:cNvPr id="153" name="" descr=""/>
          <p:cNvPicPr/>
          <p:nvPr/>
        </p:nvPicPr>
        <p:blipFill>
          <a:blip r:embed="rId7"/>
          <a:stretch/>
        </p:blipFill>
        <p:spPr>
          <a:xfrm>
            <a:off x="604800" y="4176000"/>
            <a:ext cx="3066840" cy="1511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1436760" y="245160"/>
            <a:ext cx="10240560" cy="66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uk-UA" sz="3600" spc="-1" strike="noStrike">
                <a:solidFill>
                  <a:srgbClr val="ff0000"/>
                </a:solidFill>
                <a:latin typeface="Century Gothic"/>
              </a:rPr>
              <a:t>😎</a:t>
            </a:r>
            <a:r>
              <a:rPr b="0" lang="uk-UA" sz="3600" spc="-1" strike="noStrike">
                <a:solidFill>
                  <a:srgbClr val="ff0000"/>
                </a:solidFill>
                <a:latin typeface="Century Gothic"/>
              </a:rPr>
              <a:t>Перейдемо до самої курсової роботи😏</a:t>
            </a:r>
            <a:endParaRPr b="0" lang="uk-UA" sz="3600" spc="-1" strike="noStrike">
              <a:latin typeface="Arial"/>
            </a:endParaRPr>
          </a:p>
        </p:txBody>
      </p:sp>
      <p:pic>
        <p:nvPicPr>
          <p:cNvPr id="155" name="Рисунок 3" descr=""/>
          <p:cNvPicPr/>
          <p:nvPr/>
        </p:nvPicPr>
        <p:blipFill>
          <a:blip r:embed="rId1"/>
          <a:srcRect l="0" t="20596" r="0" b="20489"/>
          <a:stretch/>
        </p:blipFill>
        <p:spPr>
          <a:xfrm>
            <a:off x="1565640" y="914040"/>
            <a:ext cx="9378000" cy="5339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183</TotalTime>
  <Application>Neat_Office/6.2.8.2$Windows_x86 LibreOffice_project/</Application>
  <Words>492</Words>
  <Paragraphs>31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2024-05-27T12:48:01Z</dcterms:created>
  <dc:creator>Admin</dc:creator>
  <dc:description/>
  <dc:language>uk-UA</dc:language>
  <cp:lastModifiedBy/>
  <dcterms:modified xsi:type="dcterms:W3CDTF">2025-05-31T22:07:02Z</dcterms:modified>
  <cp:revision>16</cp:revision>
  <dc:subject/>
  <dc:title>Курсова робота на тему: “Інформаційно-пошукова система: магазин, товари та послуги”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Широкоэкранный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8</vt:i4>
  </property>
</Properties>
</file>